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0199fae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0199fae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a76e53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a76e53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0199fa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0199fa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a76e5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a76e5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a76e53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a76e53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a76e53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a76e53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a76e53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a76e53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a76e536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a76e53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a76e53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a76e53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33dfb9b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33dfb9b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0199fa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0199fa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33dfb9b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33dfb9b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6a76e53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6a76e53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0199fa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0199fa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0199fa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0199fa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0199fa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0199fa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0199fa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0199fa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0199fa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0199fa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0199fa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0199fa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0199fae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0199fae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s://github.com/gbencke/dotfiles" TargetMode="External"/><Relationship Id="rId5" Type="http://schemas.openxmlformats.org/officeDocument/2006/relationships/hyperlink" Target="https://github.com/gbencke/dotfiles/tree/master/vi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gif"/><Relationship Id="rId4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1350" y="282475"/>
            <a:ext cx="63588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in the Shell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6000" y="1145275"/>
            <a:ext cx="65295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#2 - Editores de Texto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42200" y="2511500"/>
            <a:ext cx="3737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dk2"/>
                </a:solidFill>
              </a:rPr>
              <a:t>Why Vim?</a:t>
            </a:r>
            <a:endParaRPr sz="27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350" y="1249900"/>
            <a:ext cx="2600175" cy="3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 é uma Linguagem: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371700" y="686225"/>
            <a:ext cx="8267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Apesar do Vim ser um programa, ele na realidade eh um </a:t>
            </a:r>
            <a:r>
              <a:rPr lang="en" sz="1800"/>
              <a:t>padrão</a:t>
            </a:r>
            <a:r>
              <a:rPr lang="en" sz="1800"/>
              <a:t> de como definir e/ou usar comandos para </a:t>
            </a:r>
            <a:r>
              <a:rPr lang="en" sz="1800"/>
              <a:t>edição</a:t>
            </a:r>
            <a:r>
              <a:rPr lang="en" sz="1800"/>
              <a:t> de texto. 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Dessa forma, praticamente qualquer outro editor de texto e/ou IDE tem plugins que oferecem a funcionalidade do VIM mesmo sem ter ele instalado, e </a:t>
            </a:r>
            <a:r>
              <a:rPr lang="en" sz="1800"/>
              <a:t>até</a:t>
            </a:r>
            <a:r>
              <a:rPr lang="en" sz="1800"/>
              <a:t> em sistemas </a:t>
            </a:r>
            <a:r>
              <a:rPr lang="en" sz="1800"/>
              <a:t>não</a:t>
            </a:r>
            <a:r>
              <a:rPr lang="en" sz="1800"/>
              <a:t>-unix.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linguagem de comandos do VIM é uma linguagem composta por: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Verbos</a:t>
            </a:r>
            <a:r>
              <a:rPr lang="en" sz="1800"/>
              <a:t>: O que o Comando deve fazer?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Repetidores</a:t>
            </a:r>
            <a:r>
              <a:rPr lang="en" sz="1800"/>
              <a:t>: Quantas vezes?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Substantivos </a:t>
            </a:r>
            <a:r>
              <a:rPr b="1" lang="en" sz="1800"/>
              <a:t>de Movimentacao</a:t>
            </a:r>
            <a:r>
              <a:rPr lang="en" sz="1800"/>
              <a:t>: Para aonde?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Substantivos de Objetos</a:t>
            </a:r>
            <a:r>
              <a:rPr lang="en" sz="1800"/>
              <a:t>: Aonde?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 - </a:t>
            </a:r>
            <a:r>
              <a:rPr lang="en"/>
              <a:t>Movimentacao</a:t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71700" y="940200"/>
            <a:ext cx="39078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Movimentacao Basica </a:t>
            </a:r>
            <a:endParaRPr sz="18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(h,j,k,l)</a:t>
            </a:r>
            <a:endParaRPr i="1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Movimentação</a:t>
            </a:r>
            <a:r>
              <a:rPr lang="en" sz="1800"/>
              <a:t> na Linha </a:t>
            </a:r>
            <a:endParaRPr sz="18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(0,$,f,F,t,T)</a:t>
            </a:r>
            <a:endParaRPr i="1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Movimentação</a:t>
            </a:r>
            <a:r>
              <a:rPr lang="en" sz="1800"/>
              <a:t> por palavra </a:t>
            </a:r>
            <a:endParaRPr sz="1800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(w,W,b,B)</a:t>
            </a:r>
            <a:endParaRPr i="1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Movimentacao Relativa </a:t>
            </a:r>
            <a:endParaRPr sz="1800"/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i="1" lang="en" sz="1300"/>
              <a:t>(&lt;Mult&gt;&lt;movimentacao)</a:t>
            </a:r>
            <a:endParaRPr i="1" sz="1300"/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i="1" lang="en" sz="1300"/>
              <a:t>20j 10k </a:t>
            </a:r>
            <a:endParaRPr i="1" sz="13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Movimentacao Arquivo</a:t>
            </a:r>
            <a:endParaRPr sz="1800">
              <a:solidFill>
                <a:schemeClr val="dk1"/>
              </a:solidFill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i="1" lang="en" sz="1300">
                <a:solidFill>
                  <a:schemeClr val="dk1"/>
                </a:solidFill>
              </a:rPr>
              <a:t>(G, gg)</a:t>
            </a:r>
            <a:endParaRPr sz="18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0200"/>
            <a:ext cx="3857775" cy="289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Linguagem:</a:t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371700" y="940200"/>
            <a:ext cx="8267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dw</a:t>
            </a:r>
            <a:endParaRPr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apague (d) a palavra atual (w)</a:t>
            </a:r>
            <a:endParaRPr i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d3w</a:t>
            </a:r>
            <a:endParaRPr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apague (d) 3 palavras (w) para a frente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ci{</a:t>
            </a:r>
            <a:endParaRPr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mudar (apagar e colocar no modo de insercao), todo o </a:t>
            </a:r>
            <a:r>
              <a:rPr i="1" lang="en"/>
              <a:t>conteúdo</a:t>
            </a:r>
            <a:r>
              <a:rPr i="1" lang="en"/>
              <a:t> do bloco entre {} no cursor.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yggGp - </a:t>
            </a:r>
            <a:endParaRPr sz="18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copiar (y) tudo do cursor ate o inicio do texto (G), ir para o final do texto (gg) e colar (p)</a:t>
            </a:r>
            <a:endParaRPr i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 - Verbos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371700" y="940200"/>
            <a:ext cx="8267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Deletar (d)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Copiar (y)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Colar</a:t>
            </a:r>
            <a:r>
              <a:rPr lang="en" sz="2300"/>
              <a:t> (p, P)</a:t>
            </a:r>
            <a:endParaRPr sz="2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Adicionar Texto (a, A)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Inserir (i, o, O)</a:t>
            </a:r>
            <a:endParaRPr sz="2300"/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Mudar (c)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Linguagem - Verbos + </a:t>
            </a:r>
            <a:r>
              <a:rPr lang="en"/>
              <a:t>Movimentação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750" y="773550"/>
            <a:ext cx="2430475" cy="18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452075" y="813725"/>
            <a:ext cx="56358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cw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(Muda a Palavra atual)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d$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(Apaga tudo ate o final da linha)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c$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(Muda tudo ate o final da linha)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ci{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(Muda o texto entre {} 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ci"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(Muda o texto entre "" 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(Muda o texto entre &lt;tag&gt;&lt;/tag&gt; 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dt(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(Apaga tudo ate ( )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950" y="300382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Linguagem - Macros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75" y="639375"/>
            <a:ext cx="2673700" cy="19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381875" y="755400"/>
            <a:ext cx="5583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Poder da linguagem do VIM, como qualquer linguagem é a capacidade de se criar comandos complexos </a:t>
            </a:r>
            <a:r>
              <a:rPr lang="en"/>
              <a:t>a partir</a:t>
            </a:r>
            <a:r>
              <a:rPr lang="en"/>
              <a:t> de comandos simples, para isso temos os macros que </a:t>
            </a:r>
            <a:r>
              <a:rPr lang="en"/>
              <a:t>são</a:t>
            </a:r>
            <a:r>
              <a:rPr lang="en"/>
              <a:t> super poderosos e </a:t>
            </a:r>
            <a:r>
              <a:rPr lang="en"/>
              <a:t>práticos</a:t>
            </a:r>
            <a:r>
              <a:rPr lang="en"/>
              <a:t> no vim, por exemplo, se queremos adicionar um </a:t>
            </a:r>
            <a:r>
              <a:rPr lang="en"/>
              <a:t>comentário</a:t>
            </a:r>
            <a:r>
              <a:rPr lang="en"/>
              <a:t> ao final de cada linha de texto, podemos fazer assim: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qa </a:t>
            </a:r>
            <a:r>
              <a:rPr lang="en"/>
              <a:t>- Inicia a Macro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/>
              <a:t> - Para iniciar a </a:t>
            </a:r>
            <a:r>
              <a:rPr lang="en"/>
              <a:t>adição</a:t>
            </a:r>
            <a:r>
              <a:rPr lang="en"/>
              <a:t> no final da linha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Comentario</a:t>
            </a:r>
            <a:r>
              <a:rPr lang="en"/>
              <a:t> - Que eh o texto que queremos adicionar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"/>
              <a:t> - Para terminar a edicao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k0 </a:t>
            </a:r>
            <a:r>
              <a:rPr lang="en"/>
              <a:t>- para ir para a linha de baixo e </a:t>
            </a:r>
            <a:r>
              <a:rPr lang="en"/>
              <a:t>início</a:t>
            </a:r>
            <a:r>
              <a:rPr lang="en"/>
              <a:t> da linha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- Para terminar a gravacao da macro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rodar a macro, apenas digitamos: @a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quisermos fazer em 20 linhas, digitamos: 20@a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5265900" y="2983625"/>
            <a:ext cx="3566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Dica do Bencke:</a:t>
            </a:r>
            <a:endParaRPr b="1"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você queira apenas repetir um comando N vezes, apenas pressione . (ponto), </a:t>
            </a:r>
            <a:r>
              <a:rPr lang="en"/>
              <a:t>então</a:t>
            </a:r>
            <a:r>
              <a:rPr lang="en"/>
              <a:t>, </a:t>
            </a:r>
            <a:r>
              <a:rPr lang="en"/>
              <a:t>você</a:t>
            </a:r>
            <a:r>
              <a:rPr lang="en"/>
              <a:t> quer colar +20 vezes uma linhas, apenas pressione p uma vez para colar e 20. (dois, zero e ponto) para colar 20 vezes a mesma linha.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522575" y="599950"/>
            <a:ext cx="766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 comandos que afetam o arquivo como um todo, podemos usar os comandos, eles sempre iniciam com o caracter “:”</a:t>
            </a:r>
            <a:endParaRPr sz="1600"/>
          </a:p>
        </p:txBody>
      </p:sp>
      <p:sp>
        <p:nvSpPr>
          <p:cNvPr id="167" name="Google Shape;167;p28"/>
          <p:cNvSpPr txBox="1"/>
          <p:nvPr/>
        </p:nvSpPr>
        <p:spPr>
          <a:xfrm>
            <a:off x="411875" y="1215550"/>
            <a:ext cx="7886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Salvar, manipular Arquivos / Sair do vim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(:w, :wa, :wq, :saveas )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Mover entre arquivos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(:ls :b)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Interacao com o programas externos / shell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:read !date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:!npm run 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over os diretorios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:cd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:pwd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Comandos sobre todo o texto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:retab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:%s/Bradesco/BRADESCO/gc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VimScript, VimRC e Plugins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72350" y="773550"/>
            <a:ext cx="82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401825" y="733350"/>
            <a:ext cx="833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Coração</a:t>
            </a:r>
            <a:r>
              <a:rPr lang="en"/>
              <a:t> da </a:t>
            </a:r>
            <a:r>
              <a:rPr lang="en"/>
              <a:t>experiência</a:t>
            </a:r>
            <a:r>
              <a:rPr lang="en"/>
              <a:t> com o VIM </a:t>
            </a:r>
            <a:r>
              <a:rPr lang="en"/>
              <a:t>está</a:t>
            </a:r>
            <a:r>
              <a:rPr lang="en"/>
              <a:t> o VimRC que eh o arquivo de </a:t>
            </a:r>
            <a:r>
              <a:rPr lang="en"/>
              <a:t>configurações</a:t>
            </a:r>
            <a:r>
              <a:rPr lang="en"/>
              <a:t> pessoais do VIM, nesse arquivo </a:t>
            </a:r>
            <a:r>
              <a:rPr lang="en"/>
              <a:t>estão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/>
              <a:t>Configurações</a:t>
            </a:r>
            <a:r>
              <a:rPr b="1" lang="en"/>
              <a:t> gerais de uso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/>
              <a:t>Plugins e suas Configuracoes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/>
              <a:t>Mapeamento Personalizado do Teclado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"/>
              <a:t>Funções pessoais para uso no VIM</a:t>
            </a:r>
            <a:endParaRPr b="1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325" y="1425950"/>
            <a:ext cx="4446976" cy="33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401825" y="2360775"/>
            <a:ext cx="3927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Todo Programador </a:t>
            </a:r>
            <a:r>
              <a:rPr lang="en" sz="1300"/>
              <a:t>deve ter seu repositório de “DotFiles”, aonde ele guarda os arquivos de configuração de seus programas Unix de forma a ter eles em qualquer máquina e ter eles sobre controle de versão, por exemplo, meus dotfiles estão em: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https://github.com/gbencke/dotfiles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 os VIMRC em: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https://github.com/gbencke/dotfiles/tree/master/vim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Aonde usar Vim e sua Linguagem</a:t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075" y="2821425"/>
            <a:ext cx="5715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075" y="686213"/>
            <a:ext cx="57150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293275" y="812125"/>
            <a:ext cx="2786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Apesar do VIM ser um programa, a sua linguagem e funcionalidade é amplamente </a:t>
            </a:r>
            <a:r>
              <a:rPr lang="en"/>
              <a:t>disponível</a:t>
            </a:r>
            <a:r>
              <a:rPr lang="en"/>
              <a:t> como um plugin em diversas ferramentas e IDEs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Visual Studio </a:t>
            </a:r>
            <a:endParaRPr b="1" i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i="1" lang="en" sz="1000"/>
              <a:t>(Mostrado ao Lado)</a:t>
            </a:r>
            <a:endParaRPr b="1" i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Eclipse / dBeaver 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 sz="1000"/>
              <a:t>(Mostrado ao Lado)</a:t>
            </a:r>
            <a:endParaRPr b="1" i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VSCode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IDEA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Netbeans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praticamente qualquer IDE moderna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1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 ALUNO LENTO - https://blog.sanctum.geek.nz/vim-koans/</a:t>
            </a:r>
            <a:endParaRPr sz="2300"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786675"/>
            <a:ext cx="8520600" cy="4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Mestre Wq estava almoçando quando um estudante irrompeu em seu quarto e se ajoelhou a seus pés. Lágrimas estavam em seus olhos e ele parecia profundamente frustrado. Mestre Wq baixou sua tigela e perguntou: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"O que o perturba tanto, meu jovem?"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“Mestre,” ele disse. "Desisto. Eu nunca alcançarei o domínio do Vim! Jamais aprenderei os costumes dos grandes patriarcas! Eu nunca alcançarei a simplicidade brutal, o vazio divino do uso perfeitamente eficiente do Vim! ”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"Por que você diz isso?"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“Eu sou seu pior aluno, de longe. Quando estou tendo dificuldades para escrever uma macro simples, meus colegas alunos estão escrevendo macros recursivas com facilidade. Quando estou tentando lembrar a expressão regular para caracteres de espaço em branco, meus colegas alunos estão escrevendo testes de complexidade ciclomática em Vimscript. Sou muito lento, estou com vergonha e tenho medo de ter falhado. ”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Falar sobre Editores de Texto?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 acordo com a filosofia do Unix de: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143"/>
              <a:t>"</a:t>
            </a:r>
            <a:r>
              <a:rPr i="1" lang="en" sz="2143"/>
              <a:t>Faça</a:t>
            </a:r>
            <a:r>
              <a:rPr i="1" lang="en" sz="2143"/>
              <a:t> programas que </a:t>
            </a:r>
            <a:r>
              <a:rPr i="1" lang="en" sz="2143"/>
              <a:t>façam</a:t>
            </a:r>
            <a:r>
              <a:rPr i="1" lang="en" sz="2143"/>
              <a:t> apenas uma coisa bem feita, que consigam trabalhar em conjunto um com os outros e que usem texto como interface de troca de dados".</a:t>
            </a:r>
            <a:endParaRPr i="1" sz="214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 primeira aula </a:t>
            </a:r>
            <a:r>
              <a:rPr lang="en"/>
              <a:t>desta</a:t>
            </a:r>
            <a:r>
              <a:rPr lang="en"/>
              <a:t> </a:t>
            </a:r>
            <a:r>
              <a:rPr lang="en"/>
              <a:t>série</a:t>
            </a:r>
            <a:r>
              <a:rPr lang="en"/>
              <a:t>, aprendemos como usar programas que trabalham em conjunto </a:t>
            </a:r>
            <a:r>
              <a:rPr lang="en"/>
              <a:t>através</a:t>
            </a:r>
            <a:r>
              <a:rPr lang="en"/>
              <a:t> de pipes, agora temos q aprender a trabalhar bem com a interface universal que é o texto.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Porém</a:t>
            </a:r>
            <a:r>
              <a:rPr lang="en"/>
              <a:t> minha </a:t>
            </a:r>
            <a:r>
              <a:rPr lang="en"/>
              <a:t>visão</a:t>
            </a:r>
            <a:r>
              <a:rPr lang="en"/>
              <a:t> eh que a maioria das pessoas </a:t>
            </a:r>
            <a:r>
              <a:rPr lang="en"/>
              <a:t>não</a:t>
            </a:r>
            <a:r>
              <a:rPr lang="en"/>
              <a:t> </a:t>
            </a:r>
            <a:r>
              <a:rPr lang="en"/>
              <a:t>têm</a:t>
            </a:r>
            <a:r>
              <a:rPr lang="en"/>
              <a:t> </a:t>
            </a:r>
            <a:r>
              <a:rPr lang="en"/>
              <a:t>compreensão</a:t>
            </a:r>
            <a:r>
              <a:rPr lang="en"/>
              <a:t> de como usar corretamente os editores de texto no linux, principalmente o VIM.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24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/>
              <a:t>O ALUNO LENTO - https://blog.sanctum.geek.nz/vim-koans/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991725"/>
            <a:ext cx="8520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Mestre Wq se levantou. “Venha comigo até a janela”, disse ele.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O aluno se levantou e seguiu Mestre Wq até a janela e olhou para o outro lado da rua, para a casa do vizinho de Mestre Wq. Pela janela, os dois puderam ver um jovem de terno e gravata, trabalhando em um documento.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"O que você vê?" perguntou Mestre Wq. O aluno observou por um tempo.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“Aquele jovem está usando o Microsoft Excel para gerar uma planilha. Ele está atualizando cada célula manualmente. Ele nem sabe usar fórmulas. Ele forma letras maiúsculas pressionando Caps Lock e, em seguida, pressionando-o novamente quando terminar. Ele é tão lento! Eu não entendo. Como ele pode estar tão contente? ”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“Vendo este jovem, como você pode não estar?” retornou Master Wq.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000"/>
              <a:t>O aluno foi imediatamente esclarecido. Seu nome era Qa, e mais tarde ele se tornou um dos grandes mestres.</a:t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472350" y="572700"/>
            <a:ext cx="83481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Editores Modais tem uma curva de aprendizado bastante acentuada e é normal levar 3-4 anos para se aprender a trabalhar bem com eles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Mas, a mente de um programador é um programa, </a:t>
            </a:r>
            <a:r>
              <a:rPr lang="en" sz="1900"/>
              <a:t>então</a:t>
            </a:r>
            <a:r>
              <a:rPr lang="en" sz="1900"/>
              <a:t> tendo um editor de texto que aceita comandos como apenas mais um programa e permite gerar comandos complexos </a:t>
            </a:r>
            <a:r>
              <a:rPr lang="en" sz="1900"/>
              <a:t>a partir</a:t>
            </a:r>
            <a:r>
              <a:rPr lang="en" sz="1900"/>
              <a:t> de simples, gera prazer e naturalidade a ele.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Além é claro, que qualquer programador deve customizar as suas ferramentas de forma a cabear e a ser harmonioso com as suas </a:t>
            </a:r>
            <a:r>
              <a:rPr lang="en" sz="1900"/>
              <a:t>preferências</a:t>
            </a:r>
            <a:r>
              <a:rPr lang="en" sz="1900"/>
              <a:t> pessoais, como o Jedi que deve no final do seu treinamento criar seu </a:t>
            </a:r>
            <a:r>
              <a:rPr lang="en" sz="1900"/>
              <a:t>próprio</a:t>
            </a:r>
            <a:r>
              <a:rPr lang="en" sz="1900"/>
              <a:t> Sabre de Luz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E é nesse contexto que o Vim brilha, e continuara brilhando em suas diversas </a:t>
            </a:r>
            <a:r>
              <a:rPr lang="en" sz="1900"/>
              <a:t>versões</a:t>
            </a:r>
            <a:r>
              <a:rPr lang="en" sz="1900"/>
              <a:t>, por mais 50 anos.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</a:t>
            </a:r>
            <a:r>
              <a:rPr lang="en"/>
              <a:t>são</a:t>
            </a:r>
            <a:r>
              <a:rPr lang="en"/>
              <a:t> os tipos de editores de texto?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826850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Existem dois paradigmas de </a:t>
            </a:r>
            <a:r>
              <a:rPr lang="en"/>
              <a:t>edição</a:t>
            </a:r>
            <a:r>
              <a:rPr lang="en"/>
              <a:t> de texto no mundo.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Editores Modais (Vim, ed)</a:t>
            </a:r>
            <a:r>
              <a:rPr lang="en"/>
              <a:t>: Eles permitem a edição de textos através do uso de COMANDOS sobre o texto, e o editor tem </a:t>
            </a:r>
            <a:r>
              <a:rPr lang="en"/>
              <a:t>vários</a:t>
            </a:r>
            <a:r>
              <a:rPr lang="en"/>
              <a:t> MODOS de </a:t>
            </a:r>
            <a:r>
              <a:rPr lang="en"/>
              <a:t>operação</a:t>
            </a:r>
            <a:r>
              <a:rPr lang="en"/>
              <a:t>, e na qual a </a:t>
            </a:r>
            <a:r>
              <a:rPr lang="en"/>
              <a:t>EDIÇÃO</a:t>
            </a:r>
            <a:r>
              <a:rPr lang="en"/>
              <a:t> do texto é apenas um desses modos. Esse tipo de editor é o mais antigo dos editores e antecede a </a:t>
            </a:r>
            <a:r>
              <a:rPr lang="en"/>
              <a:t>existência</a:t>
            </a:r>
            <a:r>
              <a:rPr lang="en"/>
              <a:t> de telas para a </a:t>
            </a:r>
            <a:r>
              <a:rPr lang="en"/>
              <a:t>edição</a:t>
            </a:r>
            <a:r>
              <a:rPr lang="en"/>
              <a:t> de textos e programas. Por serem muito antigos, geralmente funcionam sem a necessidade de teclas especiais do teclado e/ou </a:t>
            </a:r>
            <a:r>
              <a:rPr lang="en"/>
              <a:t>periféricos</a:t>
            </a:r>
            <a:r>
              <a:rPr lang="en"/>
              <a:t> como o Mouse.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Editores Nao Modais (Emacs, Notepad, Nano)</a:t>
            </a:r>
            <a:r>
              <a:rPr lang="en"/>
              <a:t>: Os Editores </a:t>
            </a:r>
            <a:r>
              <a:rPr lang="en"/>
              <a:t>não</a:t>
            </a:r>
            <a:r>
              <a:rPr lang="en"/>
              <a:t>-modais apenas tem um modo de execução: </a:t>
            </a:r>
            <a:r>
              <a:rPr lang="en"/>
              <a:t>EDIÇÃO</a:t>
            </a:r>
            <a:r>
              <a:rPr lang="en"/>
              <a:t>, e para executar comandos sobre todo o texto com salvar, procurar, substituir, copiar, colar, exige que se use outro </a:t>
            </a:r>
            <a:r>
              <a:rPr lang="en"/>
              <a:t>periférico</a:t>
            </a:r>
            <a:r>
              <a:rPr lang="en"/>
              <a:t> como o Mouse, ou teclas especiais.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Editores Modais (Vim, Ed)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826850"/>
            <a:ext cx="8520600" cy="4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falado anteriormente, os editores modais tem varios modos de operacao, no caso do Vim, temos os seguintes modos: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/>
              <a:t>Vantagem: </a:t>
            </a:r>
            <a:endParaRPr b="1" u="sng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Alta expressividade e produtividade, uma vez que com os comandos podemos fazer grandes </a:t>
            </a:r>
            <a:r>
              <a:rPr lang="en"/>
              <a:t>alterações</a:t>
            </a:r>
            <a:r>
              <a:rPr lang="en"/>
              <a:t> com poucos toques no teclado, muitas vezes dispensando </a:t>
            </a:r>
            <a:r>
              <a:rPr lang="en"/>
              <a:t>periféricos</a:t>
            </a:r>
            <a:r>
              <a:rPr lang="en"/>
              <a:t> como o Mouse.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Comandos podem ser facilmente definidos como macros e repetidos N vezes de uma </a:t>
            </a:r>
            <a:r>
              <a:rPr lang="en"/>
              <a:t>só</a:t>
            </a:r>
            <a:r>
              <a:rPr lang="en"/>
              <a:t> vez, fazendo em segundos,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/>
              <a:t>Desvantagem: </a:t>
            </a:r>
            <a:endParaRPr b="1" u="sng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Necessidade de aprender um paradigma </a:t>
            </a:r>
            <a:r>
              <a:rPr lang="en"/>
              <a:t>não</a:t>
            </a:r>
            <a:r>
              <a:rPr lang="en"/>
              <a:t> natural, e de se praticar uma </a:t>
            </a:r>
            <a:r>
              <a:rPr lang="en"/>
              <a:t>série</a:t>
            </a:r>
            <a:r>
              <a:rPr lang="en"/>
              <a:t> de comandos que geralmente </a:t>
            </a:r>
            <a:r>
              <a:rPr lang="en"/>
              <a:t>são</a:t>
            </a:r>
            <a:r>
              <a:rPr lang="en"/>
              <a:t> apenas algumas poucos toques no teclado, e de forma nao visual ( sem cliques de mouse ou </a:t>
            </a:r>
            <a:r>
              <a:rPr lang="en"/>
              <a:t>seleção</a:t>
            </a:r>
            <a:r>
              <a:rPr lang="en"/>
              <a:t> de menus).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Editores Modais (Vim, Ed)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9250"/>
            <a:ext cx="5433126" cy="40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5748250" y="979250"/>
            <a:ext cx="3084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Editores Modais antecedem os editores visuais, até porque foram criados numa </a:t>
            </a:r>
            <a:r>
              <a:rPr lang="en" sz="2000"/>
              <a:t>época</a:t>
            </a:r>
            <a:r>
              <a:rPr lang="en" sz="2000"/>
              <a:t> em que </a:t>
            </a:r>
            <a:r>
              <a:rPr lang="en" sz="2000"/>
              <a:t>não</a:t>
            </a:r>
            <a:r>
              <a:rPr lang="en" sz="2000"/>
              <a:t> havia monitores.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 foto ao lado vemos Ken Thompson, e Dennis Ritchie, que inventaram a Linguagem C e co-criaram o Unix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Editores Nao Modais (Emacs, Notepad, Nano)</a:t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311700" y="686225"/>
            <a:ext cx="8327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 Editores </a:t>
            </a:r>
            <a:r>
              <a:rPr lang="en"/>
              <a:t>Não</a:t>
            </a:r>
            <a:r>
              <a:rPr lang="en"/>
              <a:t> Modais </a:t>
            </a:r>
            <a:r>
              <a:rPr lang="en"/>
              <a:t>têm</a:t>
            </a:r>
            <a:r>
              <a:rPr lang="en"/>
              <a:t> apenas tem um modo de </a:t>
            </a:r>
            <a:r>
              <a:rPr lang="en"/>
              <a:t>operação</a:t>
            </a:r>
            <a:r>
              <a:rPr lang="en"/>
              <a:t> que é o da edição de texto, logo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r>
              <a:rPr b="1" lang="en"/>
              <a:t>Vantagem: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São</a:t>
            </a:r>
            <a:r>
              <a:rPr lang="en"/>
              <a:t> de </a:t>
            </a:r>
            <a:r>
              <a:rPr lang="en"/>
              <a:t>fácil</a:t>
            </a:r>
            <a:r>
              <a:rPr lang="en"/>
              <a:t> aprendizado, </a:t>
            </a:r>
            <a:r>
              <a:rPr lang="en"/>
              <a:t>fáceis</a:t>
            </a:r>
            <a:r>
              <a:rPr lang="en"/>
              <a:t> de implementar e leves, exige muito pouco treinamento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 uma interface </a:t>
            </a:r>
            <a:r>
              <a:rPr lang="en"/>
              <a:t>amigável</a:t>
            </a:r>
            <a:r>
              <a:rPr lang="en"/>
              <a:t> e muitas vezes </a:t>
            </a:r>
            <a:r>
              <a:rPr lang="en"/>
              <a:t>até</a:t>
            </a:r>
            <a:r>
              <a:rPr lang="en"/>
              <a:t> menus para mostrar as </a:t>
            </a:r>
            <a:r>
              <a:rPr lang="en"/>
              <a:t>operações</a:t>
            </a:r>
            <a:r>
              <a:rPr lang="en"/>
              <a:t> a serem executadas de forma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Desvantagem: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Como nao tem o conceito de comandos, algumas tarefas mais complexas ou repetitivas podem ser muito trabalhosas.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i="1" lang="en" sz="1300"/>
              <a:t>Por exemplo: Colocar um </a:t>
            </a:r>
            <a:r>
              <a:rPr i="1" lang="en" sz="1300"/>
              <a:t>caractere</a:t>
            </a:r>
            <a:r>
              <a:rPr i="1" lang="en" sz="1300"/>
              <a:t> de ; no final de cada linha, num editor de texto modal pode ser definido como um comando e rodado N vezes, enquanto que num editor Nao-Modal, voce tem q visitar todas as linhas e fazer a </a:t>
            </a:r>
            <a:r>
              <a:rPr i="1" lang="en" sz="1300"/>
              <a:t>inserção</a:t>
            </a:r>
            <a:r>
              <a:rPr i="1" lang="en" sz="1300"/>
              <a:t> manualmente.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55" y="3166975"/>
            <a:ext cx="2384946" cy="18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475" y="3166975"/>
            <a:ext cx="3782426" cy="1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Emacs (NaoModal) vs Vim (Modais) memes.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50" y="590475"/>
            <a:ext cx="3707999" cy="22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575" y="686225"/>
            <a:ext cx="3199650" cy="31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850" y="2980150"/>
            <a:ext cx="3053025" cy="20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Aprender Vim?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11700" y="934375"/>
            <a:ext cx="8520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Existe em qualquer lugar:</a:t>
            </a:r>
            <a:endParaRPr sz="20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Desde IoT (Geladeiras, Carros) ate Mainframes da Decada de 80.</a:t>
            </a:r>
            <a:endParaRPr i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Editor Padrao do Unix </a:t>
            </a:r>
            <a:endParaRPr sz="20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(Vem em qualquer </a:t>
            </a:r>
            <a:r>
              <a:rPr i="1" lang="en" sz="1600"/>
              <a:t>distribuição</a:t>
            </a:r>
            <a:r>
              <a:rPr i="1" lang="en" sz="1600"/>
              <a:t> de Unix / Linux).</a:t>
            </a:r>
            <a:endParaRPr i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Nao precisa de plugins </a:t>
            </a:r>
            <a:endParaRPr sz="20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(80% da funcionalidade </a:t>
            </a:r>
            <a:r>
              <a:rPr i="1" lang="en" sz="1600"/>
              <a:t>já</a:t>
            </a:r>
            <a:r>
              <a:rPr i="1" lang="en" sz="1600"/>
              <a:t> vem compilado dentro dele).</a:t>
            </a:r>
            <a:endParaRPr i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Extremamente Leve </a:t>
            </a:r>
            <a:endParaRPr sz="20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(Ocupa em torno de 2-3 Mb de RAM, em contraste a centenas de Mb como o VSCode e outros).</a:t>
            </a:r>
            <a:endParaRPr i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Demonstração dos modos do Vim:</a:t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311700" y="2059500"/>
            <a:ext cx="610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Modo Normal</a:t>
            </a:r>
            <a:r>
              <a:rPr lang="en" sz="2000"/>
              <a:t>: Nesse modo, mandamos comandos para o VIM para ele executar sobre o texto, em geral, linha a linha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Modo Edicao / Insercao</a:t>
            </a:r>
            <a:r>
              <a:rPr lang="en" sz="2000"/>
              <a:t>: Permite inserir / remover caracteres.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Modo Visual</a:t>
            </a:r>
            <a:r>
              <a:rPr lang="en" sz="2000"/>
              <a:t>: Permite a Selecao de texto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Modo Comandos</a:t>
            </a:r>
            <a:r>
              <a:rPr lang="en" sz="2000"/>
              <a:t>:Permite a </a:t>
            </a:r>
            <a:r>
              <a:rPr lang="en" sz="2000"/>
              <a:t>execução</a:t>
            </a:r>
            <a:r>
              <a:rPr lang="en" sz="2000"/>
              <a:t> de comandos sobre o arquivo como um todo.</a:t>
            </a:r>
            <a:endParaRPr sz="20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200" y="954413"/>
            <a:ext cx="2366100" cy="3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72350" y="773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371700" y="686225"/>
            <a:ext cx="578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 dos maiores problemas que ocorre com os </a:t>
            </a:r>
            <a:r>
              <a:rPr lang="en" sz="1800"/>
              <a:t>usuários</a:t>
            </a:r>
            <a:r>
              <a:rPr lang="en" sz="1800"/>
              <a:t> comuns quando usam o VIM, eh nao entender que ele </a:t>
            </a:r>
            <a:r>
              <a:rPr lang="en" sz="1800"/>
              <a:t>possui</a:t>
            </a:r>
            <a:r>
              <a:rPr lang="en" sz="1800"/>
              <a:t> diversos modos de </a:t>
            </a:r>
            <a:r>
              <a:rPr lang="en" sz="1800"/>
              <a:t>operação</a:t>
            </a:r>
            <a:r>
              <a:rPr lang="en" sz="1800"/>
              <a:t>, com comandos distintos: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